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rmAutofit/>
          </a:bodyPr>
          <a:p>
            <a:r>
              <a:rPr b="0" lang="pt-BR" sz="5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2502CC3-FC95-4DB9-970B-DD333537D24A}" type="slidenum">
              <a:rPr b="0" lang="pt-BR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>
            <a:normAutofit fontScale="97000"/>
          </a:bodyPr>
          <a:p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D829B19-1764-441E-9F5E-1DCAE17FC03E}" type="slidenum">
              <a:rPr b="0" lang="pt-BR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e5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55;p1" descr=""/>
          <p:cNvPicPr/>
          <p:nvPr/>
        </p:nvPicPr>
        <p:blipFill>
          <a:blip r:embed="rId1"/>
          <a:stretch/>
        </p:blipFill>
        <p:spPr>
          <a:xfrm>
            <a:off x="6260760" y="3542400"/>
            <a:ext cx="2310480" cy="884880"/>
          </a:xfrm>
          <a:prstGeom prst="rect">
            <a:avLst/>
          </a:prstGeom>
          <a:ln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5095800" y="2416320"/>
            <a:ext cx="382752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1400" spc="-1" strike="noStrike">
                <a:solidFill>
                  <a:srgbClr val="ffffff"/>
                </a:solidFill>
                <a:latin typeface="Arial"/>
                <a:ea typeface="Arial"/>
              </a:rPr>
              <a:t>XI PRÊMIO GESTOR PÚBLICO • PARANÁ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5203440" y="2810880"/>
            <a:ext cx="3480480" cy="59400"/>
          </a:xfrm>
          <a:prstGeom prst="rect">
            <a:avLst/>
          </a:prstGeom>
          <a:solidFill>
            <a:srgbClr val="39b44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576000" y="216000"/>
            <a:ext cx="3960000" cy="4476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FOTOS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3"/>
          <p:cNvSpPr/>
          <p:nvPr/>
        </p:nvSpPr>
        <p:spPr>
          <a:xfrm>
            <a:off x="418680" y="1510560"/>
            <a:ext cx="3917520" cy="257148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4"/>
          <p:cNvSpPr/>
          <p:nvPr/>
        </p:nvSpPr>
        <p:spPr>
          <a:xfrm>
            <a:off x="4778640" y="1510560"/>
            <a:ext cx="3917520" cy="257148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448200" y="1506240"/>
            <a:ext cx="3888000" cy="291600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4680000" y="1512000"/>
            <a:ext cx="3988080" cy="2991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i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CRIANÇA PROTEGIDA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311760" y="2302560"/>
            <a:ext cx="8013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000" spc="-1" strike="noStrike">
                <a:solidFill>
                  <a:srgbClr val="003e56"/>
                </a:solidFill>
                <a:latin typeface="Arial"/>
                <a:ea typeface="Arial"/>
              </a:rPr>
              <a:t>MUNICÍPIO:</a:t>
            </a:r>
            <a:r>
              <a:rPr b="1" lang="pt-BR" sz="3000" spc="-1" strike="noStrike">
                <a:solidFill>
                  <a:srgbClr val="003e56"/>
                </a:solidFill>
                <a:latin typeface="Arial"/>
                <a:ea typeface="Arial"/>
              </a:rPr>
              <a:t>	</a:t>
            </a:r>
            <a:r>
              <a:rPr b="0" i="1" lang="pt-BR" sz="3000" spc="-1" strike="noStrike">
                <a:solidFill>
                  <a:srgbClr val="003e56"/>
                </a:solidFill>
                <a:latin typeface="Arial"/>
                <a:ea typeface="Arial"/>
              </a:rPr>
              <a:t>Maringá/PR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Google Shape;71;p3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85" name="TextShape 3"/>
          <p:cNvSpPr txBox="1"/>
          <p:nvPr/>
        </p:nvSpPr>
        <p:spPr>
          <a:xfrm>
            <a:off x="216000" y="3171600"/>
            <a:ext cx="8013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000" spc="-1" strike="noStrike">
                <a:solidFill>
                  <a:srgbClr val="003e56"/>
                </a:solidFill>
                <a:latin typeface="Arial"/>
                <a:ea typeface="Arial"/>
              </a:rPr>
              <a:t>FUNÇÃO DO GOVERNO: </a:t>
            </a:r>
            <a:r>
              <a:rPr b="0" i="1" lang="pt-BR" sz="3000" spc="-1" strike="noStrike">
                <a:solidFill>
                  <a:srgbClr val="003e56"/>
                </a:solidFill>
                <a:latin typeface="Arial"/>
                <a:ea typeface="Arial"/>
              </a:rPr>
              <a:t>Assistência Social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418680" y="174780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DESCRIÇÃO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Google Shape;79;p4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TextShape 3"/>
          <p:cNvSpPr txBox="1"/>
          <p:nvPr/>
        </p:nvSpPr>
        <p:spPr>
          <a:xfrm>
            <a:off x="263880" y="1584000"/>
            <a:ext cx="8520120" cy="25228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i="1" lang="pt-BR" sz="2000" spc="-1" strike="noStrike">
                <a:solidFill>
                  <a:srgbClr val="003e56"/>
                </a:solidFill>
                <a:latin typeface="Arial"/>
                <a:ea typeface="Arial"/>
              </a:rPr>
              <a:t>O Programa privilegia a orientação e o compartilhamento de informações acerca das violências praticadas contra crianças com o intuito de que este conhecimento possa oferecer recursos para que profissionais e famílias consigam prevenir e também identificar possíveis situações de violências.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OBJETIVOS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Google Shape;87;p5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93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TextShape 3"/>
          <p:cNvSpPr txBox="1"/>
          <p:nvPr/>
        </p:nvSpPr>
        <p:spPr>
          <a:xfrm>
            <a:off x="311760" y="1368000"/>
            <a:ext cx="8520120" cy="1168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GERAIS: </a:t>
            </a:r>
            <a:r>
              <a:rPr b="0" i="1" lang="pt-BR" sz="2000" spc="-1" strike="noStrike">
                <a:solidFill>
                  <a:srgbClr val="003e56"/>
                </a:solidFill>
                <a:latin typeface="Arial"/>
                <a:ea typeface="Arial"/>
              </a:rPr>
              <a:t>Promover uma formação voltada aos profissionais da Rede do Sistema de Garantia de Direitos, no sentido de prepará-los para o acolhimento da criança ou adolescente vítima ou testemunha de violência que se proponha a realizar uma revelação espontânea; 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Shape 4"/>
          <p:cNvSpPr txBox="1"/>
          <p:nvPr/>
        </p:nvSpPr>
        <p:spPr>
          <a:xfrm>
            <a:off x="311760" y="3053520"/>
            <a:ext cx="8520120" cy="1168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ESPECÍFICOS: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spcAft>
                <a:spcPts val="799"/>
              </a:spcAft>
              <a:tabLst>
                <a:tab algn="l" pos="0"/>
              </a:tabLst>
            </a:pPr>
            <a:r>
              <a:rPr b="0" i="1" lang="pt-BR" sz="2000" spc="-1" strike="noStrike">
                <a:solidFill>
                  <a:srgbClr val="003e56"/>
                </a:solidFill>
                <a:latin typeface="Arial"/>
                <a:ea typeface="Arial"/>
              </a:rPr>
              <a:t>Proporcionar um ambiente de acolhimento em qualquer órgão de atendimento da criança e do adolescente do sistema de garantias e direitos do município de Maringá.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BENEFICIÁRIOS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Google Shape;96;p6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98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TextShape 3"/>
          <p:cNvSpPr txBox="1"/>
          <p:nvPr/>
        </p:nvSpPr>
        <p:spPr>
          <a:xfrm>
            <a:off x="311760" y="1486440"/>
            <a:ext cx="8520120" cy="1168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DIRETOS: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spcAft>
                <a:spcPts val="799"/>
              </a:spcAft>
              <a:tabLst>
                <a:tab algn="l" pos="0"/>
              </a:tabLst>
            </a:pPr>
            <a:r>
              <a:rPr b="0" i="1" lang="pt-BR" sz="2000" spc="-1" strike="noStrike">
                <a:solidFill>
                  <a:srgbClr val="003e56"/>
                </a:solidFill>
                <a:latin typeface="Arial"/>
                <a:ea typeface="Arial"/>
              </a:rPr>
              <a:t>Profissionais Abordados pelas formações/capacitações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4"/>
          <p:cNvSpPr txBox="1"/>
          <p:nvPr/>
        </p:nvSpPr>
        <p:spPr>
          <a:xfrm>
            <a:off x="311760" y="3053520"/>
            <a:ext cx="8520120" cy="1168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INDIRETOS: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99"/>
              </a:spcBef>
              <a:spcAft>
                <a:spcPts val="799"/>
              </a:spcAft>
              <a:tabLst>
                <a:tab algn="l" pos="0"/>
              </a:tabLst>
            </a:pPr>
            <a:r>
              <a:rPr b="0" i="1" lang="pt-BR" sz="2000" spc="-1" strike="noStrike">
                <a:solidFill>
                  <a:srgbClr val="003e56"/>
                </a:solidFill>
                <a:latin typeface="Arial"/>
                <a:ea typeface="Arial"/>
              </a:rPr>
              <a:t>Crianças e Adolescentes vítimas ou testemunhas de violências.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ORIGEM DO RECURSO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" name="Google Shape;105;p7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103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TextShape 3"/>
          <p:cNvSpPr txBox="1"/>
          <p:nvPr/>
        </p:nvSpPr>
        <p:spPr>
          <a:xfrm>
            <a:off x="311760" y="1582200"/>
            <a:ext cx="8520120" cy="774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FINANCIAMENTO PÚBLICO: </a:t>
            </a:r>
            <a:r>
              <a:rPr b="0" i="1" lang="pt-BR" sz="1600" spc="-1" strike="noStrike">
                <a:solidFill>
                  <a:srgbClr val="003e56"/>
                </a:solidFill>
                <a:latin typeface="Arial"/>
                <a:ea typeface="Arial"/>
              </a:rPr>
              <a:t>R$ 11.560,00</a:t>
            </a:r>
            <a:br/>
            <a:r>
              <a:rPr b="0" i="1" lang="pt-BR" sz="1600" spc="-1" strike="noStrike">
                <a:solidFill>
                  <a:srgbClr val="003e56"/>
                </a:solidFill>
                <a:latin typeface="Arial"/>
                <a:ea typeface="Arial"/>
              </a:rPr>
              <a:t>Recursos Livres Municipais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TextShape 4"/>
          <p:cNvSpPr txBox="1"/>
          <p:nvPr/>
        </p:nvSpPr>
        <p:spPr>
          <a:xfrm>
            <a:off x="311760" y="1112040"/>
            <a:ext cx="7463160" cy="2977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pt-BR" sz="1600" spc="-1" strike="noStrike">
                <a:solidFill>
                  <a:srgbClr val="39b44a"/>
                </a:solidFill>
                <a:latin typeface="Arial"/>
                <a:ea typeface="Arial"/>
              </a:rPr>
              <a:t>Quanto custa o projeto e de onde vem os recursos para executá-lo: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Shape 5"/>
          <p:cNvSpPr txBox="1"/>
          <p:nvPr/>
        </p:nvSpPr>
        <p:spPr>
          <a:xfrm>
            <a:off x="311760" y="2529000"/>
            <a:ext cx="8520120" cy="774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FINANCIAMENTO PRIVADO: </a:t>
            </a:r>
            <a:r>
              <a:rPr b="0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Não se aplica</a:t>
            </a:r>
            <a:br/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Shape 6"/>
          <p:cNvSpPr txBox="1"/>
          <p:nvPr/>
        </p:nvSpPr>
        <p:spPr>
          <a:xfrm>
            <a:off x="311760" y="3505680"/>
            <a:ext cx="8520120" cy="774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CUSTO DO PROJETO POR BENEFICIÁRIO: </a:t>
            </a:r>
            <a:r>
              <a:rPr b="0" i="1" lang="pt-BR" sz="1600" spc="-1" strike="noStrike">
                <a:solidFill>
                  <a:srgbClr val="003e56"/>
                </a:solidFill>
                <a:latin typeface="Arial"/>
                <a:ea typeface="Arial"/>
              </a:rPr>
              <a:t>R$ 17,27 (dezessete reais e vinte e sete centavos)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ORÇAMENTO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Google Shape;116;g1dd6feeb8d0_0_0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110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TextShape 3"/>
          <p:cNvSpPr txBox="1"/>
          <p:nvPr/>
        </p:nvSpPr>
        <p:spPr>
          <a:xfrm>
            <a:off x="297000" y="2256480"/>
            <a:ext cx="8520120" cy="774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CUSTO MANUTENÇÃO: </a:t>
            </a:r>
            <a:r>
              <a:rPr b="0" i="1" lang="pt-BR" sz="1600" spc="-1" strike="noStrike">
                <a:solidFill>
                  <a:srgbClr val="003e56"/>
                </a:solidFill>
                <a:latin typeface="Arial"/>
                <a:ea typeface="Arial"/>
              </a:rPr>
              <a:t>R$ 2.606,40</a:t>
            </a:r>
            <a:br/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4"/>
          <p:cNvSpPr txBox="1"/>
          <p:nvPr/>
        </p:nvSpPr>
        <p:spPr>
          <a:xfrm>
            <a:off x="311760" y="1112040"/>
            <a:ext cx="8117280" cy="2977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pt-BR" sz="1600" spc="-1" strike="noStrike">
                <a:solidFill>
                  <a:srgbClr val="39b44a"/>
                </a:solidFill>
                <a:latin typeface="Arial"/>
                <a:ea typeface="Arial"/>
              </a:rPr>
              <a:t>Cada projeto prevê a elaboração de um orçamento detalhado que reflita os custos.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Shape 5"/>
          <p:cNvSpPr txBox="1"/>
          <p:nvPr/>
        </p:nvSpPr>
        <p:spPr>
          <a:xfrm>
            <a:off x="311760" y="3413880"/>
            <a:ext cx="8520120" cy="774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1800" spc="-1" strike="noStrike">
                <a:solidFill>
                  <a:srgbClr val="003e56"/>
                </a:solidFill>
                <a:latin typeface="Arial"/>
                <a:ea typeface="Arial"/>
              </a:rPr>
              <a:t>CUSTO DE IMPLANTAÇÃO: </a:t>
            </a:r>
            <a:r>
              <a:rPr b="0" i="1" lang="pt-BR" sz="1600" spc="-1" strike="noStrike">
                <a:solidFill>
                  <a:srgbClr val="003e56"/>
                </a:solidFill>
                <a:latin typeface="Arial"/>
                <a:ea typeface="Arial"/>
              </a:rPr>
              <a:t>R$ 11.560,00</a:t>
            </a:r>
            <a:br/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Shape 6"/>
          <p:cNvSpPr txBox="1"/>
          <p:nvPr/>
        </p:nvSpPr>
        <p:spPr>
          <a:xfrm>
            <a:off x="342360" y="1482480"/>
            <a:ext cx="8520120" cy="774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2600" spc="-1" strike="noStrike">
                <a:solidFill>
                  <a:srgbClr val="003e56"/>
                </a:solidFill>
                <a:latin typeface="Arial"/>
                <a:ea typeface="Arial"/>
              </a:rPr>
              <a:t>VALOR TOTAL: </a:t>
            </a:r>
            <a:r>
              <a:rPr b="1" i="1" lang="pt-BR" sz="2600" spc="-1" strike="noStrike">
                <a:solidFill>
                  <a:srgbClr val="003e56"/>
                </a:solidFill>
                <a:latin typeface="Arial"/>
                <a:ea typeface="Arial"/>
              </a:rPr>
              <a:t>R$ </a:t>
            </a:r>
            <a:r>
              <a:rPr b="1" i="1" lang="pt-BR" sz="2600" spc="-1" strike="noStrike">
                <a:solidFill>
                  <a:srgbClr val="003e56"/>
                </a:solidFill>
                <a:latin typeface="Arial"/>
                <a:ea typeface="Arial"/>
              </a:rPr>
              <a:t>11.560,00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RESULTADOS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6" name="Google Shape;127;p8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117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TextShape 3"/>
          <p:cNvSpPr txBox="1"/>
          <p:nvPr/>
        </p:nvSpPr>
        <p:spPr>
          <a:xfrm>
            <a:off x="311760" y="1689840"/>
            <a:ext cx="8520120" cy="25228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just"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i="1" lang="pt-BR" sz="2000" spc="-1" strike="noStrike">
                <a:solidFill>
                  <a:srgbClr val="003e56"/>
                </a:solidFill>
                <a:latin typeface="Arial"/>
                <a:ea typeface="Arial"/>
              </a:rPr>
              <a:t>Os profissionais capacitados passaram a compreender o que deve ser   feito e o que deve ser abolido (enquanto encaminhamento) dos casos de violência identificados.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i="1" lang="pt-BR" sz="2000" spc="-1" strike="noStrike">
                <a:solidFill>
                  <a:srgbClr val="003e56"/>
                </a:solidFill>
                <a:latin typeface="Arial"/>
                <a:ea typeface="Arial"/>
              </a:rPr>
              <a:t>Crianças e Adolescentes abusados passam a relatar as violências sofridas.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pt-BR" sz="3600" spc="-1" strike="noStrike">
                <a:solidFill>
                  <a:srgbClr val="39b44a"/>
                </a:solidFill>
                <a:latin typeface="Arial"/>
                <a:ea typeface="Arial"/>
              </a:rPr>
              <a:t>PONTOS A DESTACAR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0" name="Google Shape;135;p9" descr=""/>
          <p:cNvPicPr/>
          <p:nvPr/>
        </p:nvPicPr>
        <p:blipFill>
          <a:blip r:embed="rId1"/>
          <a:stretch/>
        </p:blipFill>
        <p:spPr>
          <a:xfrm>
            <a:off x="0" y="4422240"/>
            <a:ext cx="9143640" cy="721080"/>
          </a:xfrm>
          <a:prstGeom prst="rect">
            <a:avLst/>
          </a:prstGeom>
          <a:ln>
            <a:noFill/>
          </a:ln>
        </p:spPr>
      </p:pic>
      <p:sp>
        <p:nvSpPr>
          <p:cNvPr id="121" name="CustomShape 2"/>
          <p:cNvSpPr/>
          <p:nvPr/>
        </p:nvSpPr>
        <p:spPr>
          <a:xfrm>
            <a:off x="418680" y="1101960"/>
            <a:ext cx="8277120" cy="69120"/>
          </a:xfrm>
          <a:prstGeom prst="rect">
            <a:avLst/>
          </a:prstGeom>
          <a:solidFill>
            <a:srgbClr val="003e5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TextShape 3"/>
          <p:cNvSpPr txBox="1"/>
          <p:nvPr/>
        </p:nvSpPr>
        <p:spPr>
          <a:xfrm>
            <a:off x="311760" y="1689840"/>
            <a:ext cx="8520120" cy="25228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i="1" lang="pt-BR" sz="1600" spc="-1" strike="noStrike">
                <a:solidFill>
                  <a:srgbClr val="003e56"/>
                </a:solidFill>
                <a:latin typeface="Arial"/>
                <a:ea typeface="Arial"/>
              </a:rPr>
              <a:t>O Despreparo dos profissionais que integram a rede, quanto à identificação dos sinais de abusos praticados contra crianças e adolescentes, é evidente.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i="1" lang="pt-BR" sz="1600" spc="-1" strike="noStrike">
                <a:solidFill>
                  <a:srgbClr val="003e56"/>
                </a:solidFill>
                <a:latin typeface="Arial"/>
                <a:ea typeface="Arial"/>
              </a:rPr>
              <a:t>A partir das suas qualificações, através do programa, estes profissionais passam a perceber estes sinais e atuam de modo acolhedor tornando possível a proteção da criança e do adolescente abusados e encaminhar para a responsabilização o abusador, sem (re)vitimizar a vítima.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LibreOffice/6.4.7.2$Windows_x86 LibreOffice_project/639b8ac485750d5696d7590a72ef1b496725cfb5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2023-06-15T15:10:59Z</dcterms:modified>
  <cp:revision>5</cp:revision>
  <dc:subject/>
  <dc:title/>
</cp:coreProperties>
</file>